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8" r:id="rId5"/>
    <p:sldId id="277" r:id="rId6"/>
    <p:sldId id="278" r:id="rId7"/>
    <p:sldId id="279" r:id="rId8"/>
    <p:sldId id="280" r:id="rId9"/>
    <p:sldId id="281" r:id="rId10"/>
    <p:sldId id="282" r:id="rId11"/>
    <p:sldId id="284" r:id="rId12"/>
    <p:sldId id="285" r:id="rId13"/>
    <p:sldId id="27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64F"/>
    <a:srgbClr val="882841"/>
    <a:srgbClr val="C99F41"/>
    <a:srgbClr val="990000"/>
    <a:srgbClr val="F5F5EB"/>
    <a:srgbClr val="F9F6E7"/>
    <a:srgbClr val="F4EBD8"/>
    <a:srgbClr val="000000"/>
    <a:srgbClr val="00593C"/>
    <a:srgbClr val="FCFAF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0" d="100"/>
          <a:sy n="70" d="100"/>
        </p:scale>
        <p:origin x="-2240" y="1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CFA01-3DDA-40FC-BC7D-342C03194848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AC3F3-E732-4B13-9101-7C77F1E60E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3003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1409C-AACA-4979-9E55-8FA135FD9AD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8BBA4-09F6-4A7E-A968-068F979DFD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0470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8BBA4-09F6-4A7E-A968-068F979DFD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References to guidelines and policies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8BBA4-09F6-4A7E-A968-068F979DFDF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0650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Focus on building independent research skills, critical thinking and problem-solving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8BBA4-09F6-4A7E-A968-068F979DFDF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4988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subject area is independent of the others- students may qualify for </a:t>
            </a:r>
            <a:r>
              <a:rPr lang="en-US" dirty="0" smtClean="0"/>
              <a:t>multiple </a:t>
            </a:r>
            <a:r>
              <a:rPr lang="en-US" dirty="0"/>
              <a:t>classes.</a:t>
            </a:r>
          </a:p>
          <a:p>
            <a:r>
              <a:rPr lang="en-US" dirty="0"/>
              <a:t>There is also advanced options in </a:t>
            </a:r>
            <a:r>
              <a:rPr lang="en-US" dirty="0" smtClean="0"/>
              <a:t>math and  ELA.  </a:t>
            </a:r>
            <a:r>
              <a:rPr lang="en-US" dirty="0"/>
              <a:t>Foreign language is considered an advanced class as well, so some students my be in as many as 5 advanced classes!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8BBA4-09F6-4A7E-A968-068F979DFDF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80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8BBA4-09F6-4A7E-A968-068F979DFDF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3802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8BBA4-09F6-4A7E-A968-068F979DFDF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6908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8BBA4-09F6-4A7E-A968-068F979DFDF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9132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over</a:t>
            </a:r>
            <a:r>
              <a:rPr lang="en-US" baseline="0" dirty="0" smtClean="0"/>
              <a:t> State rule- each child must get 5 segments of gifted service per week.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8F8A9-BD02-4F63-93DE-C526F1A5495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4127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8BBA4-09F6-4A7E-A968-068F979DFDF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0815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 your child’s “’work load” and “schedule”.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Adding </a:t>
            </a:r>
            <a:r>
              <a:rPr lang="en-US" dirty="0"/>
              <a:t>and or Dropping Serves</a:t>
            </a:r>
          </a:p>
          <a:p>
            <a:pPr lvl="1"/>
            <a:r>
              <a:rPr lang="en-US" dirty="0"/>
              <a:t>If you drop a serve now, you may not add it again until next year.</a:t>
            </a:r>
          </a:p>
          <a:p>
            <a:pPr lvl="1"/>
            <a:r>
              <a:rPr lang="en-US" dirty="0"/>
              <a:t>You cannot add a serve in which the student does not </a:t>
            </a:r>
            <a:r>
              <a:rPr lang="en-US" dirty="0" err="1" smtClean="0"/>
              <a:t>qualif</a:t>
            </a:r>
            <a:r>
              <a:rPr lang="en-US" dirty="0" smtClean="0"/>
              <a:t>- no waiver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8BBA4-09F6-4A7E-A968-068F979DFDF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9128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447800"/>
            <a:ext cx="5638800" cy="2209800"/>
          </a:xfrm>
        </p:spPr>
        <p:txBody>
          <a:bodyPr>
            <a:noAutofit/>
          </a:bodyPr>
          <a:lstStyle>
            <a:lvl1pPr algn="l">
              <a:defRPr sz="500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2895600"/>
            <a:ext cx="6400800" cy="1600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14400" cy="365125"/>
          </a:xfrm>
        </p:spPr>
        <p:txBody>
          <a:bodyPr/>
          <a:lstStyle/>
          <a:p>
            <a:fld id="{73D1EC24-6F21-4B5D-9300-A41AFCD96A84}" type="datetimeFigureOut">
              <a:rPr lang="en-US" smtClean="0"/>
              <a:pPr/>
              <a:t>2/23/2014</a:t>
            </a:fld>
            <a:endParaRPr lang="en-US" dirty="0"/>
          </a:p>
        </p:txBody>
      </p:sp>
      <p:pic>
        <p:nvPicPr>
          <p:cNvPr id="23" name="Picture 22" descr="FC Logo Green and Gold .w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2209800"/>
            <a:ext cx="2133600" cy="1013924"/>
          </a:xfrm>
          <a:prstGeom prst="rect">
            <a:avLst/>
          </a:prstGeom>
        </p:spPr>
      </p:pic>
      <p:pic>
        <p:nvPicPr>
          <p:cNvPr id="14" name="Picture 13" descr="FC Icon_Student1st_reverse.ai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248400" y="4953000"/>
            <a:ext cx="3407229" cy="2650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5720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74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71600"/>
            <a:ext cx="7772400" cy="4572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1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1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669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06712"/>
            <a:ext cx="4040188" cy="3417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669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06712"/>
            <a:ext cx="4041775" cy="3417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648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1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1EC24-6F21-4B5D-9300-A41AFCD96A8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0" name="Picture 29" descr="FC Logo white.wm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57200" y="296047"/>
            <a:ext cx="1295400" cy="618353"/>
          </a:xfrm>
          <a:prstGeom prst="rect">
            <a:avLst/>
          </a:prstGeom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iedmans@fultonschool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ltonschools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914400"/>
            <a:ext cx="5410200" cy="1828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Middle </a:t>
            </a:r>
            <a:r>
              <a:rPr lang="en-US" dirty="0"/>
              <a:t>School Transition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2667000"/>
            <a:ext cx="6400800" cy="1676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905000" y="4038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Sherry Wiedman	</a:t>
            </a:r>
          </a:p>
          <a:p>
            <a:r>
              <a:rPr lang="en-US" sz="2400" dirty="0">
                <a:solidFill>
                  <a:schemeClr val="bg1"/>
                </a:solidFill>
              </a:rPr>
              <a:t>Coordinator of Advanced Studies</a:t>
            </a:r>
          </a:p>
          <a:p>
            <a:r>
              <a:rPr lang="en-US" sz="2400" dirty="0">
                <a:solidFill>
                  <a:schemeClr val="bg1"/>
                </a:solidFill>
              </a:rPr>
              <a:t>Fulton County Schools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936230" y="5410200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hlinkClick r:id="rId3"/>
              </a:rPr>
              <a:t>Wiedmans@fultonschools.org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Q &amp; A</a:t>
            </a:r>
            <a:endParaRPr lang="en-US" sz="9600" dirty="0"/>
          </a:p>
        </p:txBody>
      </p:sp>
      <p:sp>
        <p:nvSpPr>
          <p:cNvPr id="2" name="TextBox 1"/>
          <p:cNvSpPr txBox="1"/>
          <p:nvPr/>
        </p:nvSpPr>
        <p:spPr>
          <a:xfrm>
            <a:off x="1447800" y="4267200"/>
            <a:ext cx="6096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Rising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Placement Guidelines</a:t>
            </a:r>
          </a:p>
          <a:p>
            <a:pPr algn="ctr"/>
            <a:r>
              <a:rPr lang="en-US" sz="2400" dirty="0" smtClean="0"/>
              <a:t>Q&amp;A -  Middle School Placements</a:t>
            </a:r>
          </a:p>
          <a:p>
            <a:pPr algn="ctr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www.fultonschools.org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744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Fulton County </a:t>
            </a:r>
            <a:br>
              <a:rPr lang="en-US" dirty="0"/>
            </a:br>
            <a:r>
              <a:rPr lang="en-US" dirty="0"/>
              <a:t>Elementary School Model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2590801"/>
            <a:ext cx="7391400" cy="3429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dirty="0" smtClean="0"/>
              <a:t>The elementary student receives gifted services one day per week in a resource class. </a:t>
            </a:r>
          </a:p>
          <a:p>
            <a:pPr lvl="1"/>
            <a:r>
              <a:rPr lang="en-US" sz="2100" dirty="0" smtClean="0"/>
              <a:t>The class size is limited to 22 students.  </a:t>
            </a:r>
          </a:p>
          <a:p>
            <a:pPr lvl="1"/>
            <a:r>
              <a:rPr lang="en-US" sz="2100" dirty="0" smtClean="0"/>
              <a:t>The student participates in challenging interdisciplinary units that are linked to science and social studies.</a:t>
            </a:r>
          </a:p>
          <a:p>
            <a:pPr lvl="1"/>
            <a:r>
              <a:rPr lang="en-US" sz="2100" dirty="0" smtClean="0"/>
              <a:t>While the student participates in a gifted resource class, assignments in general education classes are modified or eliminated depending on the student's academic strengths. 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xmlns="" val="3102289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Fulton County </a:t>
            </a:r>
            <a:br>
              <a:rPr lang="en-US" dirty="0"/>
            </a:br>
            <a:r>
              <a:rPr lang="en-US" dirty="0"/>
              <a:t>Middle School Model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2819400"/>
            <a:ext cx="7010400" cy="35814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The middle school student receives gifted services in one or more advanced core content classes 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TAG classes are part of the student's daily schedule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Students will receive numeric grades for the class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Class size is limited to 26 students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Classes provide enrichment, extension and challenge to the required content curriculum of state standards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Higher expectations for the quality of work, depth of thought and a movement towards independent work habits!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en-US" sz="2100" dirty="0" smtClean="0"/>
          </a:p>
          <a:p>
            <a:pPr>
              <a:lnSpc>
                <a:spcPct val="90000"/>
              </a:lnSpc>
            </a:pPr>
            <a:endParaRPr lang="en-US" sz="2100" dirty="0" smtClean="0"/>
          </a:p>
          <a:p>
            <a:pPr>
              <a:lnSpc>
                <a:spcPct val="90000"/>
              </a:lnSpc>
            </a:pPr>
            <a:endParaRPr lang="en-US" sz="2100" dirty="0" smtClean="0"/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en-US" sz="2100" dirty="0" smtClean="0"/>
              <a:t> 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xmlns="" val="513730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Placements are determined by…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600" y="2438400"/>
            <a:ext cx="7313612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500" dirty="0" smtClean="0"/>
              <a:t>The student may be served in each content area for which he or she qualifies.  </a:t>
            </a:r>
          </a:p>
          <a:p>
            <a:pPr>
              <a:lnSpc>
                <a:spcPct val="80000"/>
              </a:lnSpc>
            </a:pPr>
            <a:endParaRPr lang="en-US" sz="25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500" b="1" u="sng" dirty="0" smtClean="0"/>
              <a:t>Science and Social Studies</a:t>
            </a:r>
            <a:r>
              <a:rPr lang="en-US" sz="2500" dirty="0" smtClean="0"/>
              <a:t>-  rising 6</a:t>
            </a:r>
            <a:r>
              <a:rPr lang="en-US" sz="2500" baseline="30000" dirty="0" smtClean="0"/>
              <a:t>th</a:t>
            </a:r>
            <a:r>
              <a:rPr lang="en-US" sz="2500" dirty="0" smtClean="0"/>
              <a:t> grade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/>
              <a:t>The student must:</a:t>
            </a:r>
            <a:r>
              <a:rPr lang="en-US" sz="2500" dirty="0" smtClean="0"/>
              <a:t>	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have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teacher recommendation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have an 80% or higher for the previous school year in the subject matter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test scores within two years on a nationally-normed achievement test as follows: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Social Studies at or above the 90th percentile in Social Studies 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Science at or above the 90th percentile in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5743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dirty="0" smtClean="0"/>
              <a:t>Math Placements-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Math placement for gifted students is determined by the general education math teacher based upon </a:t>
            </a:r>
            <a:r>
              <a:rPr lang="en-US" dirty="0" smtClean="0"/>
              <a:t>FC system guidelines for Continuous Achievement.  </a:t>
            </a:r>
            <a:endParaRPr lang="en-US" dirty="0"/>
          </a:p>
          <a:p>
            <a:r>
              <a:rPr lang="en-US" dirty="0" smtClean="0"/>
              <a:t>Gifted </a:t>
            </a:r>
            <a:r>
              <a:rPr lang="en-US" dirty="0"/>
              <a:t>eligibility is not a requirement for the advanced and accelerated math </a:t>
            </a:r>
            <a:r>
              <a:rPr lang="en-US" dirty="0" smtClean="0"/>
              <a:t>placements</a:t>
            </a:r>
          </a:p>
          <a:p>
            <a:r>
              <a:rPr lang="en-US" dirty="0" smtClean="0"/>
              <a:t>Rising 6</a:t>
            </a:r>
            <a:r>
              <a:rPr lang="en-US" baseline="30000" dirty="0" smtClean="0"/>
              <a:t>th</a:t>
            </a:r>
            <a:r>
              <a:rPr lang="en-US" dirty="0" smtClean="0"/>
              <a:t> grade placements=</a:t>
            </a:r>
          </a:p>
          <a:p>
            <a:pPr marL="0" indent="0">
              <a:buNone/>
            </a:pPr>
            <a:endParaRPr lang="en-US" dirty="0"/>
          </a:p>
          <a:p>
            <a:endParaRPr lang="en-US" sz="20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0356095"/>
              </p:ext>
            </p:extLst>
          </p:nvPr>
        </p:nvGraphicFramePr>
        <p:xfrm>
          <a:off x="1143000" y="5334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On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Advanced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On</a:t>
                      </a:r>
                      <a:r>
                        <a:rPr lang="en-US" baseline="0" dirty="0" smtClean="0"/>
                        <a:t>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Advanced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4639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685800"/>
          </a:xfrm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en-US" dirty="0" smtClean="0"/>
              <a:t>Language Arts Placements-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 smtClean="0"/>
              <a:t>LA </a:t>
            </a:r>
            <a:r>
              <a:rPr lang="en-US" dirty="0"/>
              <a:t>placement for gifted students is determined by the general education </a:t>
            </a:r>
            <a:r>
              <a:rPr lang="en-US" dirty="0" smtClean="0"/>
              <a:t>ELA </a:t>
            </a:r>
            <a:r>
              <a:rPr lang="en-US" dirty="0"/>
              <a:t>teacher based upon </a:t>
            </a:r>
            <a:r>
              <a:rPr lang="en-US" dirty="0" smtClean="0"/>
              <a:t>FC system guidelines for Continuous Achievement.  </a:t>
            </a:r>
            <a:endParaRPr lang="en-US" dirty="0"/>
          </a:p>
          <a:p>
            <a:r>
              <a:rPr lang="en-US" dirty="0" smtClean="0"/>
              <a:t>Gifted </a:t>
            </a:r>
            <a:r>
              <a:rPr lang="en-US" dirty="0"/>
              <a:t>eligibility is not a requirement for the advanced and accelerated </a:t>
            </a:r>
            <a:r>
              <a:rPr lang="en-US" dirty="0" smtClean="0"/>
              <a:t>ELA placements</a:t>
            </a:r>
          </a:p>
          <a:p>
            <a:r>
              <a:rPr lang="en-US" dirty="0" smtClean="0"/>
              <a:t>Rising 6</a:t>
            </a:r>
            <a:r>
              <a:rPr lang="en-US" baseline="30000" dirty="0" smtClean="0"/>
              <a:t>th</a:t>
            </a:r>
            <a:r>
              <a:rPr lang="en-US" dirty="0" smtClean="0"/>
              <a:t> grade placements=</a:t>
            </a:r>
          </a:p>
          <a:p>
            <a:pPr marL="0" indent="0">
              <a:buNone/>
            </a:pPr>
            <a:endParaRPr lang="en-US" dirty="0"/>
          </a:p>
          <a:p>
            <a:endParaRPr lang="en-US" sz="2000" dirty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5167143"/>
              </p:ext>
            </p:extLst>
          </p:nvPr>
        </p:nvGraphicFramePr>
        <p:xfrm>
          <a:off x="1143000" y="5334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On Level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Advanced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On</a:t>
                      </a:r>
                      <a:r>
                        <a:rPr lang="en-US" baseline="0" dirty="0" smtClean="0"/>
                        <a:t> Level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Advanced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86096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 w="28575">
            <a:solidFill>
              <a:srgbClr val="00764F"/>
            </a:solidFill>
          </a:ln>
        </p:spPr>
        <p:txBody>
          <a:bodyPr/>
          <a:lstStyle/>
          <a:p>
            <a:r>
              <a:rPr lang="en-US" sz="3200" dirty="0"/>
              <a:t>Alternative </a:t>
            </a:r>
            <a:r>
              <a:rPr lang="en-US" sz="3200" dirty="0" smtClean="0"/>
              <a:t>Placements-</a:t>
            </a:r>
            <a:endParaRPr lang="en-US" sz="32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7769225" cy="4497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Gifted eligible students </a:t>
            </a:r>
            <a:r>
              <a:rPr lang="en-US" dirty="0"/>
              <a:t>are placed in at least one content area for gifted services </a:t>
            </a:r>
            <a:r>
              <a:rPr lang="en-US" dirty="0" smtClean="0"/>
              <a:t>each year</a:t>
            </a:r>
            <a:r>
              <a:rPr lang="en-US" dirty="0"/>
              <a:t>.	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Rising </a:t>
            </a:r>
            <a:r>
              <a:rPr lang="en-US" dirty="0"/>
              <a:t>sixth grade </a:t>
            </a:r>
            <a:r>
              <a:rPr lang="en-US" dirty="0" smtClean="0"/>
              <a:t>students </a:t>
            </a:r>
            <a:r>
              <a:rPr lang="en-US" dirty="0"/>
              <a:t>who </a:t>
            </a:r>
            <a:r>
              <a:rPr lang="en-US" dirty="0" smtClean="0"/>
              <a:t>are </a:t>
            </a:r>
            <a:r>
              <a:rPr lang="en-US" dirty="0"/>
              <a:t>eligible for gifted services but </a:t>
            </a:r>
            <a:r>
              <a:rPr lang="en-US" dirty="0" smtClean="0"/>
              <a:t>do </a:t>
            </a:r>
            <a:r>
              <a:rPr lang="en-US" dirty="0"/>
              <a:t>not meet the middle school placement </a:t>
            </a:r>
            <a:r>
              <a:rPr lang="en-US" dirty="0" smtClean="0"/>
              <a:t>criteria will be placed in one class by Alternative Placement guidelines.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Alternative Placement may also be used to add either TAG Social Studies or TAG Science in 7</a:t>
            </a:r>
            <a:r>
              <a:rPr lang="en-US" baseline="30000" dirty="0" smtClean="0"/>
              <a:t>th</a:t>
            </a:r>
            <a:r>
              <a:rPr lang="en-US" dirty="0" smtClean="0"/>
              <a:t> or 8</a:t>
            </a:r>
            <a:r>
              <a:rPr lang="en-US" baseline="30000" dirty="0" smtClean="0"/>
              <a:t>th</a:t>
            </a:r>
            <a:r>
              <a:rPr lang="en-US" dirty="0" smtClean="0"/>
              <a:t> grade.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276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rgbClr val="00764F"/>
            </a:solidFill>
          </a:ln>
        </p:spPr>
        <p:txBody>
          <a:bodyPr/>
          <a:lstStyle/>
          <a:p>
            <a:r>
              <a:rPr lang="en-US" dirty="0" smtClean="0"/>
              <a:t>Alternative </a:t>
            </a:r>
            <a:r>
              <a:rPr lang="en-US" dirty="0"/>
              <a:t>Placement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Eligible for TAG </a:t>
            </a:r>
            <a:r>
              <a:rPr lang="en-US" dirty="0" smtClean="0"/>
              <a:t>services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  <a:endParaRPr lang="en-US" dirty="0"/>
          </a:p>
          <a:p>
            <a:pPr lvl="0"/>
            <a:r>
              <a:rPr lang="en-US" dirty="0"/>
              <a:t>Recommendation of 5</a:t>
            </a:r>
            <a:r>
              <a:rPr lang="en-US" baseline="30000" dirty="0"/>
              <a:t>th</a:t>
            </a:r>
            <a:r>
              <a:rPr lang="en-US" dirty="0"/>
              <a:t> grade teacher of the content </a:t>
            </a:r>
            <a:r>
              <a:rPr lang="en-US" dirty="0" smtClean="0"/>
              <a:t>area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  <a:endParaRPr lang="en-US" dirty="0"/>
          </a:p>
          <a:p>
            <a:pPr lvl="0"/>
            <a:r>
              <a:rPr lang="en-US" dirty="0"/>
              <a:t>Two of the following, with at least one addressing the specific content area</a:t>
            </a:r>
          </a:p>
          <a:p>
            <a:pPr lvl="1"/>
            <a:r>
              <a:rPr lang="en-US" dirty="0"/>
              <a:t>Final class average of 90% or better in 4</a:t>
            </a:r>
            <a:r>
              <a:rPr lang="en-US" baseline="30000" dirty="0"/>
              <a:t>th</a:t>
            </a:r>
            <a:r>
              <a:rPr lang="en-US" dirty="0"/>
              <a:t> grade or first semester of 5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  <a:p>
            <a:pPr lvl="1"/>
            <a:r>
              <a:rPr lang="en-US" dirty="0"/>
              <a:t>Multiple work samples or products (for example:  </a:t>
            </a:r>
            <a:r>
              <a:rPr lang="en-US" dirty="0" smtClean="0"/>
              <a:t>Science Fair </a:t>
            </a:r>
            <a:r>
              <a:rPr lang="en-US" dirty="0"/>
              <a:t>or Social Studies Fair)</a:t>
            </a:r>
          </a:p>
          <a:p>
            <a:pPr lvl="1"/>
            <a:r>
              <a:rPr lang="en-US" dirty="0"/>
              <a:t>Iowa Achievement score </a:t>
            </a:r>
            <a:r>
              <a:rPr lang="en-US" u="sng" dirty="0"/>
              <a:t>&gt;</a:t>
            </a:r>
            <a:r>
              <a:rPr lang="en-US" dirty="0"/>
              <a:t> 90% in Total Reading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0530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685800"/>
          </a:xfrm>
        </p:spPr>
        <p:txBody>
          <a:bodyPr/>
          <a:lstStyle/>
          <a:p>
            <a:r>
              <a:rPr lang="en-US" dirty="0" smtClean="0"/>
              <a:t>Middle School Achievement  </a:t>
            </a:r>
            <a:br>
              <a:rPr lang="en-US" dirty="0" smtClean="0"/>
            </a:br>
            <a:r>
              <a:rPr lang="en-US" sz="3600" dirty="0" smtClean="0"/>
              <a:t>consider this…</a:t>
            </a:r>
            <a:endParaRPr lang="en-US" sz="360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2981611"/>
            <a:ext cx="8229600" cy="3840163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200" dirty="0" smtClean="0"/>
              <a:t>Self-regulated </a:t>
            </a:r>
            <a:r>
              <a:rPr lang="en-US" sz="3200" dirty="0"/>
              <a:t>work study </a:t>
            </a:r>
            <a:r>
              <a:rPr lang="en-US" sz="3200" dirty="0" smtClean="0"/>
              <a:t>habits</a:t>
            </a:r>
          </a:p>
          <a:p>
            <a:pPr lvl="1"/>
            <a:r>
              <a:rPr lang="en-US" sz="3200" dirty="0" smtClean="0"/>
              <a:t>Organizational skills</a:t>
            </a:r>
          </a:p>
          <a:p>
            <a:pPr lvl="1"/>
            <a:r>
              <a:rPr lang="en-US" sz="3200" dirty="0" smtClean="0"/>
              <a:t>Student interests</a:t>
            </a:r>
          </a:p>
          <a:p>
            <a:pPr lvl="1"/>
            <a:r>
              <a:rPr lang="en-US" sz="3200" dirty="0" smtClean="0"/>
              <a:t>Extra </a:t>
            </a:r>
            <a:r>
              <a:rPr lang="en-US" sz="3200" dirty="0"/>
              <a:t>curricular </a:t>
            </a:r>
            <a:r>
              <a:rPr lang="en-US" sz="3200" dirty="0" smtClean="0"/>
              <a:t>activities</a:t>
            </a:r>
          </a:p>
          <a:p>
            <a:pPr lvl="1"/>
            <a:r>
              <a:rPr lang="en-US" sz="3200" dirty="0" smtClean="0"/>
              <a:t>Overall academic workload</a:t>
            </a:r>
            <a:endParaRPr lang="en-US" sz="3200" dirty="0"/>
          </a:p>
          <a:p>
            <a:pPr lvl="1"/>
            <a:r>
              <a:rPr lang="en-US" sz="3200" dirty="0"/>
              <a:t>Natural maturation of </a:t>
            </a:r>
            <a:r>
              <a:rPr lang="en-US" sz="3200" dirty="0" smtClean="0"/>
              <a:t>your </a:t>
            </a:r>
            <a:r>
              <a:rPr lang="en-US" sz="3200" dirty="0"/>
              <a:t>middle school student</a:t>
            </a:r>
          </a:p>
        </p:txBody>
      </p:sp>
    </p:spTree>
    <p:extLst>
      <p:ext uri="{BB962C8B-B14F-4D97-AF65-F5344CB8AC3E}">
        <p14:creationId xmlns:p14="http://schemas.microsoft.com/office/powerpoint/2010/main" xmlns="" val="1676150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CS Core Document" ma:contentTypeID="0x01010035B7D2BCA19664458246805480EC252A00DA5770B86A2B7A4DBCCC9718CD8057A0" ma:contentTypeVersion="6" ma:contentTypeDescription="Document type for all document libraries in employee portal" ma:contentTypeScope="" ma:versionID="ebddfe4a42894519ba192215c9275e9b">
  <xsd:schema xmlns:xsd="http://www.w3.org/2001/XMLSchema" xmlns:xs="http://www.w3.org/2001/XMLSchema" xmlns:p="http://schemas.microsoft.com/office/2006/metadata/properties" xmlns:ns2="61c7e6e5-4ba2-4ba4-8621-0411904ca714" targetNamespace="http://schemas.microsoft.com/office/2006/metadata/properties" ma:root="true" ma:fieldsID="e086c066b2f3bb5d385f28ff259c8a21" ns2:_="">
    <xsd:import namespace="61c7e6e5-4ba2-4ba4-8621-0411904ca714"/>
    <xsd:element name="properties">
      <xsd:complexType>
        <xsd:sequence>
          <xsd:element name="documentManagement">
            <xsd:complexType>
              <xsd:all>
                <xsd:element ref="ns2:FCS_x0020_Doc_x0020_Type" minOccurs="0"/>
                <xsd:element ref="ns2:FCS_x0020_Audienc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7e6e5-4ba2-4ba4-8621-0411904ca714" elementFormDefault="qualified">
    <xsd:import namespace="http://schemas.microsoft.com/office/2006/documentManagement/types"/>
    <xsd:import namespace="http://schemas.microsoft.com/office/infopath/2007/PartnerControls"/>
    <xsd:element name="FCS_x0020_Doc_x0020_Type" ma:index="8" nillable="true" ma:displayName="FCS Doc Type" ma:description="Select the type of document" ma:format="Dropdown" ma:internalName="FCS_x0020_Doc_x0020_Type">
      <xsd:simpleType>
        <xsd:restriction base="dms:Choice">
          <xsd:enumeration value="Form"/>
          <xsd:enumeration value="Report"/>
          <xsd:enumeration value="Publication"/>
          <xsd:enumeration value="Manual/Tutorial"/>
          <xsd:enumeration value="Contract"/>
          <xsd:enumeration value="Newsletter"/>
          <xsd:enumeration value="Map"/>
          <xsd:enumeration value="Standard Operating Procedure"/>
        </xsd:restriction>
      </xsd:simpleType>
    </xsd:element>
    <xsd:element name="FCS_x0020_Audience" ma:index="9" nillable="true" ma:displayName="FCS Audience" ma:description="Select who the document is for" ma:internalName="FCS_x0020_Audienc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l Employees"/>
                    <xsd:enumeration value="Admin Support"/>
                    <xsd:enumeration value="Principals"/>
                    <xsd:enumeration value="Teachers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CS_x0020_Audience xmlns="61c7e6e5-4ba2-4ba4-8621-0411904ca714"/>
    <FCS_x0020_Doc_x0020_Type xmlns="61c7e6e5-4ba2-4ba4-8621-0411904ca714">Publication</FCS_x0020_Doc_x0020_Type>
  </documentManagement>
</p:properties>
</file>

<file path=customXml/itemProps1.xml><?xml version="1.0" encoding="utf-8"?>
<ds:datastoreItem xmlns:ds="http://schemas.openxmlformats.org/officeDocument/2006/customXml" ds:itemID="{0B809F1B-E485-4392-9A17-449513863B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c7e6e5-4ba2-4ba4-8621-0411904ca7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7DFF17-62B8-4A86-B0B4-1548087E7C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B81254-7148-4859-87CC-E5FE07E30873}">
  <ds:schemaRefs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61c7e6e5-4ba2-4ba4-8621-0411904ca714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560</Words>
  <Application>Microsoft Office PowerPoint</Application>
  <PresentationFormat>On-screen Show (4:3)</PresentationFormat>
  <Paragraphs>94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Middle School Transition</vt:lpstr>
      <vt:lpstr>Fulton County  Elementary School Model</vt:lpstr>
      <vt:lpstr>Fulton County  Middle School Model</vt:lpstr>
      <vt:lpstr>Placements are determined by…</vt:lpstr>
      <vt:lpstr>Math Placements-</vt:lpstr>
      <vt:lpstr>Language Arts Placements-</vt:lpstr>
      <vt:lpstr>Alternative Placements-</vt:lpstr>
      <vt:lpstr>Alternative Placement Guidelines</vt:lpstr>
      <vt:lpstr>Middle School Achievement   consider this…</vt:lpstr>
      <vt:lpstr>Slide 10</vt:lpstr>
    </vt:vector>
  </TitlesOfParts>
  <Company>FCSS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hales1</dc:creator>
  <cp:lastModifiedBy>debbi</cp:lastModifiedBy>
  <cp:revision>68</cp:revision>
  <cp:lastPrinted>2014-01-28T04:28:40Z</cp:lastPrinted>
  <dcterms:created xsi:type="dcterms:W3CDTF">2013-06-04T14:40:46Z</dcterms:created>
  <dcterms:modified xsi:type="dcterms:W3CDTF">2014-02-23T12:49:38Z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0x01010035B7D2BCA19664458246805480EC252A00DA5770B86A2B7A4DBCCC9718CD8057A0</vt:lpwstr>
  </property>
</Properties>
</file>